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hWK1rFRzgs+lk8GwwUQuZWGT48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Go to Padlet to write reflection. </a:t>
            </a:r>
            <a:endParaRPr/>
          </a:p>
        </p:txBody>
      </p:sp>
      <p:sp>
        <p:nvSpPr>
          <p:cNvPr id="172" name="Google Shape;17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大家看看图片，告诉老师你们观察到了什么？大家猜一下左边是谁？他们手里拿着什么？右边是谁？他们在做什么？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f7f58d473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大家再看看左边和右边的人群有什么不同？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他们在做什么？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为什么Boss让Little Wong设置炸药？</a:t>
            </a:r>
            <a:endParaRPr/>
          </a:p>
        </p:txBody>
      </p:sp>
      <p:sp>
        <p:nvSpPr>
          <p:cNvPr id="112" name="Google Shape;112;g1f7f58d4732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图片告诉我们什么？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中国工人们的工作环境怎么样？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在这个故事里，有哪些其他族裔？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zh-CN"/>
              <a:t>为什么会出现这样的不公平 （其他族裔的工人不仅工作时间较短，工资更高，而且生活条件也更好）？</a:t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f7f58d473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大家也一起来思考不同的外貌和肤色会带来区别对待吗？</a:t>
            </a:r>
            <a:r>
              <a:rPr b="1" lang="zh-CN"/>
              <a:t>为什么？</a:t>
            </a:r>
            <a:endParaRPr b="1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zh-CN"/>
              <a:t>你们生活中有遇到过类似的情况吗？(</a:t>
            </a:r>
            <a:r>
              <a:rPr lang="zh-CN"/>
              <a:t>庆祝不同节日，说不同语言，不同的食物，不同文化）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zh-CN"/>
              <a:t>什么是不公平？</a:t>
            </a:r>
            <a:r>
              <a:rPr lang="zh-CN"/>
              <a:t>什么是公平？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zh-CN"/>
              <a:t>哪些对待是不公平？</a:t>
            </a:r>
            <a:r>
              <a:rPr lang="zh-CN"/>
              <a:t>不平等？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g1f7f58d4732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f7f58d4732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7" name="Google Shape;147;g1f7f58d4732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f7f58d4732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zh-CN"/>
              <a:t>make prediction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在图片里看到了什么？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谁站在火车上？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谁背对着我们？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预测发生了什么？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zh-CN"/>
              <a:t>为什么中国工人没有被邀请？</a:t>
            </a:r>
            <a:endParaRPr/>
          </a:p>
        </p:txBody>
      </p:sp>
      <p:sp>
        <p:nvSpPr>
          <p:cNvPr id="158" name="Google Shape;158;g1f7f58d4732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CN"/>
              <a:t>Chinese American contribution.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zh-CN">
                <a:highlight>
                  <a:schemeClr val="accent4"/>
                </a:highlight>
              </a:rPr>
              <a:t>联想一下哪些Chinese American/Asian American做出杰出贡献？</a:t>
            </a:r>
            <a:endParaRPr b="1">
              <a:highlight>
                <a:schemeClr val="accent4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zh-CN">
                <a:highlight>
                  <a:schemeClr val="accent4"/>
                </a:highlight>
              </a:rPr>
              <a:t>联想到普通人以及父母的工作，如何contribute to the whole society.</a:t>
            </a:r>
            <a:r>
              <a:rPr lang="zh-CN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" name="Google Shape;16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2"/>
            <a:ext cx="12192000" cy="6857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 flipH="1" rot="5400000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1000">
                <a:srgbClr val="000000"/>
              </a:gs>
              <a:gs pos="100000">
                <a:srgbClr val="2F5496"/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 rot="-54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rgbClr val="4472C4">
                  <a:alpha val="49411"/>
                </a:srgbClr>
              </a:gs>
              <a:gs pos="100000">
                <a:srgbClr val="1F3864">
                  <a:alpha val="0"/>
                </a:srgbClr>
              </a:gs>
            </a:gsLst>
            <a:lin ang="11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oolies: Yin, Soentpiet, Chris: 9780142500552: Books - Amazon.ca" id="87" name="Google Shape;87;p1"/>
          <p:cNvPicPr preferRelativeResize="0"/>
          <p:nvPr/>
        </p:nvPicPr>
        <p:blipFill rotWithShape="1">
          <a:blip r:embed="rId3">
            <a:alphaModFix/>
          </a:blip>
          <a:srcRect b="-2" l="3575" r="-2" t="0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 rot="6097846">
            <a:off x="-747355" y="1201312"/>
            <a:ext cx="4808302" cy="4088666"/>
          </a:xfrm>
          <a:custGeom>
            <a:rect b="b" l="l" r="r" t="t"/>
            <a:pathLst>
              <a:path extrusionOk="0" h="4088666" w="4808302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8DA9DB">
                  <a:alpha val="0"/>
                </a:srgbClr>
              </a:gs>
              <a:gs pos="39000">
                <a:srgbClr val="8DA9DB">
                  <a:alpha val="0"/>
                </a:srgbClr>
              </a:gs>
              <a:gs pos="100000">
                <a:srgbClr val="2F5496">
                  <a:alpha val="25490"/>
                </a:srgbClr>
              </a:gs>
            </a:gsLst>
            <a:lin ang="16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>
            <p:ph type="ctrTitle"/>
          </p:nvPr>
        </p:nvSpPr>
        <p:spPr>
          <a:xfrm>
            <a:off x="534473" y="2950387"/>
            <a:ext cx="3052293" cy="3531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zh-CN" sz="4000">
                <a:solidFill>
                  <a:srgbClr val="FFFFFF"/>
                </a:solidFill>
              </a:rPr>
              <a:t>Coolies</a:t>
            </a:r>
            <a:endParaRPr sz="4000">
              <a:solidFill>
                <a:srgbClr val="FFFFFF"/>
              </a:solidFill>
            </a:endParaRPr>
          </a:p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zh-CN" sz="4000">
                <a:solidFill>
                  <a:srgbClr val="FFFFFF"/>
                </a:solidFill>
              </a:rPr>
              <a:t>苦力</a:t>
            </a:r>
            <a:endParaRPr sz="4000">
              <a:solidFill>
                <a:srgbClr val="FFFFFF"/>
              </a:solidFill>
            </a:endParaRPr>
          </a:p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t/>
            </a:r>
            <a:endParaRPr sz="4000">
              <a:solidFill>
                <a:srgbClr val="FFFFFF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subTitle"/>
          </p:nvPr>
        </p:nvSpPr>
        <p:spPr>
          <a:xfrm>
            <a:off x="777922" y="743803"/>
            <a:ext cx="2808844" cy="13823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zh-CN" sz="2000">
                <a:solidFill>
                  <a:srgbClr val="FFFFFF"/>
                </a:solidFill>
              </a:rPr>
              <a:t>第一课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"/>
          <p:cNvSpPr txBox="1"/>
          <p:nvPr>
            <p:ph type="title"/>
          </p:nvPr>
        </p:nvSpPr>
        <p:spPr>
          <a:xfrm>
            <a:off x="838200" y="134156"/>
            <a:ext cx="10515600" cy="5468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zh-CN" sz="3600"/>
              <a:t>真实历史图片</a:t>
            </a:r>
            <a:endParaRPr/>
          </a:p>
        </p:txBody>
      </p:sp>
      <p:sp>
        <p:nvSpPr>
          <p:cNvPr id="175" name="Google Shape;175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The 150th Anniversary of the Transcontinental Railroad: Terminus at  Promontory – UC Press Blog" id="176" name="Google Shape;17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017" y="681037"/>
            <a:ext cx="10650447" cy="6042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zh-CN"/>
              <a:t>背后的故事 （Behind the Story)</a:t>
            </a:r>
            <a:endParaRPr b="1"/>
          </a:p>
        </p:txBody>
      </p:sp>
      <p:sp>
        <p:nvSpPr>
          <p:cNvPr id="96" name="Google Shape;96;p3"/>
          <p:cNvSpPr txBox="1"/>
          <p:nvPr>
            <p:ph idx="1" type="body"/>
          </p:nvPr>
        </p:nvSpPr>
        <p:spPr>
          <a:xfrm>
            <a:off x="838200" y="1515575"/>
            <a:ext cx="10515600" cy="52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40"/>
              <a:buChar char="•"/>
            </a:pPr>
            <a:r>
              <a:rPr b="0" i="0" lang="zh-CN" sz="2540">
                <a:latin typeface="Arial"/>
                <a:ea typeface="Arial"/>
                <a:cs typeface="Arial"/>
                <a:sym typeface="Arial"/>
              </a:rPr>
              <a:t>这个故事来</a:t>
            </a:r>
            <a:r>
              <a:rPr lang="zh-CN" sz="2540"/>
              <a:t>自</a:t>
            </a:r>
            <a:r>
              <a:rPr b="0" i="0" lang="zh-CN" sz="2540">
                <a:latin typeface="Arial"/>
                <a:ea typeface="Arial"/>
                <a:cs typeface="Arial"/>
                <a:sym typeface="Arial"/>
              </a:rPr>
              <a:t>于美国铁路历史中的真实事件。在19世纪</a:t>
            </a:r>
            <a:r>
              <a:rPr lang="zh-CN" sz="2540"/>
              <a:t>中期</a:t>
            </a:r>
            <a:r>
              <a:rPr b="0" i="0" lang="zh-CN" sz="2540">
                <a:latin typeface="Arial"/>
                <a:ea typeface="Arial"/>
                <a:cs typeface="Arial"/>
                <a:sym typeface="Arial"/>
              </a:rPr>
              <a:t>，由于饥荒，数千名中国人逃往美国。</a:t>
            </a:r>
            <a:endParaRPr sz="2540"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40"/>
              <a:buChar char="•"/>
            </a:pPr>
            <a:r>
              <a:rPr b="0" i="0" lang="zh-CN" sz="2540">
                <a:latin typeface="Arial"/>
                <a:ea typeface="Arial"/>
                <a:cs typeface="Arial"/>
                <a:sym typeface="Arial"/>
              </a:rPr>
              <a:t>中国劳工在新的土地上经历了最严重的偏见。他们被视为邪恶的外国人，受到早期定居者的仇恨。他们被分配了更危险、报酬更低的任务。甚至发生了针对在铁路上工作的中国人的骚乱；许多人受伤，有些人丧生。</a:t>
            </a:r>
            <a:endParaRPr sz="2540"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40"/>
              <a:buChar char="•"/>
            </a:pPr>
            <a:r>
              <a:rPr b="0" i="0" lang="zh-CN" sz="2540">
                <a:latin typeface="Arial"/>
                <a:ea typeface="Arial"/>
                <a:cs typeface="Arial"/>
                <a:sym typeface="Arial"/>
              </a:rPr>
              <a:t>尽管遭受了所有的反华袭击、冰雪和山崩、恶劣的天气和爆炸事故，中国劳工依然不懈地工作。</a:t>
            </a:r>
            <a:endParaRPr sz="2540"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40"/>
              <a:buChar char="•"/>
            </a:pPr>
            <a:r>
              <a:rPr b="0" i="0" lang="zh-CN" sz="2540">
                <a:latin typeface="Arial"/>
                <a:ea typeface="Arial"/>
                <a:cs typeface="Arial"/>
                <a:sym typeface="Arial"/>
              </a:rPr>
              <a:t>他们的成就——在数百英里的荒地和未开发的乡村中铺设了一条铁路，这仍然是一个令人难以置信的壮举。</a:t>
            </a:r>
            <a:endParaRPr sz="2540"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40"/>
              <a:buChar char="•"/>
            </a:pPr>
            <a:r>
              <a:rPr b="0" i="0" lang="zh-CN" sz="2540">
                <a:latin typeface="Arial"/>
                <a:ea typeface="Arial"/>
                <a:cs typeface="Arial"/>
                <a:sym typeface="Arial"/>
              </a:rPr>
              <a:t>在铁路建设中，数以千计的中国人失去了生命。向他们的成就致敬。</a:t>
            </a:r>
            <a:endParaRPr sz="2540"/>
          </a:p>
          <a:p>
            <a:pPr indent="-13081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40"/>
              <a:buNone/>
            </a:pPr>
            <a:r>
              <a:t/>
            </a:r>
            <a:endParaRPr sz="254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" l="18035" r="24765" t="0"/>
          <a:stretch/>
        </p:blipFill>
        <p:spPr>
          <a:xfrm>
            <a:off x="7364078" y="-18"/>
            <a:ext cx="482792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室内, 覆盖, 蓝色, 华美&#10;&#10;描述已自动生成" id="103" name="Google Shape;103;p2"/>
          <p:cNvPicPr preferRelativeResize="0"/>
          <p:nvPr/>
        </p:nvPicPr>
        <p:blipFill rotWithShape="1">
          <a:blip r:embed="rId4">
            <a:alphaModFix/>
          </a:blip>
          <a:srcRect b="919" l="0" r="-1" t="0"/>
          <a:stretch/>
        </p:blipFill>
        <p:spPr>
          <a:xfrm>
            <a:off x="3119360" y="-32"/>
            <a:ext cx="4966290" cy="6857999"/>
          </a:xfrm>
          <a:custGeom>
            <a:rect b="b" l="l" r="r" t="t"/>
            <a:pathLst>
              <a:path extrusionOk="0" h="6857999" w="4966290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04" name="Google Shape;104;p2"/>
          <p:cNvSpPr/>
          <p:nvPr/>
        </p:nvSpPr>
        <p:spPr>
          <a:xfrm>
            <a:off x="0" y="0"/>
            <a:ext cx="3945815" cy="6858000"/>
          </a:xfrm>
          <a:custGeom>
            <a:rect b="b" l="l" r="r" t="t"/>
            <a:pathLst>
              <a:path extrusionOk="0" h="6858000" w="3945815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41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0" y="0"/>
            <a:ext cx="3936670" cy="6858000"/>
          </a:xfrm>
          <a:custGeom>
            <a:rect b="b" l="l" r="r" t="t"/>
            <a:pathLst>
              <a:path extrusionOk="0" h="6858000" w="393667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/>
          <p:nvPr>
            <p:ph type="title"/>
          </p:nvPr>
        </p:nvSpPr>
        <p:spPr>
          <a:xfrm>
            <a:off x="448056" y="681038"/>
            <a:ext cx="280450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zh-C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放置炸药-1 </a:t>
            </a:r>
            <a:br>
              <a:rPr b="1" lang="zh-C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zh-C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(Place Dynamite)</a:t>
            </a: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448050" y="2258175"/>
            <a:ext cx="3189300" cy="43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zh-CN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一个炎热的下午，两兄弟依然辛苦工作着。Boss把Little Wong带到一旁说：“你，Coolie （苦力），我们需要炸毁山的这一部分，你是最小的，要进入篮子里放炸药。”</a:t>
            </a:r>
            <a:endParaRPr b="0" i="0" sz="2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f7f58d4732_0_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g1f7f58d4732_0_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8034" r="24766" t="0"/>
          <a:stretch/>
        </p:blipFill>
        <p:spPr>
          <a:xfrm>
            <a:off x="7364078" y="-18"/>
            <a:ext cx="48279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室内, 覆盖, 蓝色, 华美&#10;&#10;描述已自动生成" id="116" name="Google Shape;116;g1f7f58d4732_0_5"/>
          <p:cNvPicPr preferRelativeResize="0"/>
          <p:nvPr/>
        </p:nvPicPr>
        <p:blipFill rotWithShape="1">
          <a:blip r:embed="rId4">
            <a:alphaModFix/>
          </a:blip>
          <a:srcRect b="920" l="0" r="0" t="0"/>
          <a:stretch/>
        </p:blipFill>
        <p:spPr>
          <a:xfrm>
            <a:off x="3119360" y="-32"/>
            <a:ext cx="4966290" cy="6857999"/>
          </a:xfrm>
          <a:custGeom>
            <a:rect b="b" l="l" r="r" t="t"/>
            <a:pathLst>
              <a:path extrusionOk="0" h="6857999" w="4966290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7" name="Google Shape;117;g1f7f58d4732_0_5"/>
          <p:cNvSpPr/>
          <p:nvPr/>
        </p:nvSpPr>
        <p:spPr>
          <a:xfrm>
            <a:off x="0" y="0"/>
            <a:ext cx="3945815" cy="6858000"/>
          </a:xfrm>
          <a:custGeom>
            <a:rect b="b" l="l" r="r" t="t"/>
            <a:pathLst>
              <a:path extrusionOk="0" h="6858000" w="3945815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41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1f7f58d4732_0_5"/>
          <p:cNvSpPr/>
          <p:nvPr/>
        </p:nvSpPr>
        <p:spPr>
          <a:xfrm>
            <a:off x="0" y="0"/>
            <a:ext cx="3936670" cy="6858000"/>
          </a:xfrm>
          <a:custGeom>
            <a:rect b="b" l="l" r="r" t="t"/>
            <a:pathLst>
              <a:path extrusionOk="0" h="6858000" w="393667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1f7f58d4732_0_5"/>
          <p:cNvSpPr txBox="1"/>
          <p:nvPr>
            <p:ph type="title"/>
          </p:nvPr>
        </p:nvSpPr>
        <p:spPr>
          <a:xfrm>
            <a:off x="448056" y="681038"/>
            <a:ext cx="2804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zh-C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放置炸药-2 </a:t>
            </a:r>
            <a:br>
              <a:rPr b="1" lang="zh-C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zh-C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(Place Dynamite)</a:t>
            </a:r>
            <a:endParaRPr/>
          </a:p>
        </p:txBody>
      </p:sp>
      <p:sp>
        <p:nvSpPr>
          <p:cNvPr id="120" name="Google Shape;120;g1f7f58d4732_0_5"/>
          <p:cNvSpPr/>
          <p:nvPr/>
        </p:nvSpPr>
        <p:spPr>
          <a:xfrm>
            <a:off x="0" y="1016867"/>
            <a:ext cx="128100" cy="6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1f7f58d4732_0_5"/>
          <p:cNvSpPr/>
          <p:nvPr/>
        </p:nvSpPr>
        <p:spPr>
          <a:xfrm>
            <a:off x="438912" y="2089941"/>
            <a:ext cx="2834700" cy="18300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1f7f58d4732_0_5"/>
          <p:cNvSpPr txBox="1"/>
          <p:nvPr/>
        </p:nvSpPr>
        <p:spPr>
          <a:xfrm>
            <a:off x="448049" y="2258175"/>
            <a:ext cx="3113700" cy="39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zh-CN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Shek虽然只懂一点点英语，但他大声说：“他太年幼了！我也很小，我可以放炸药。”他担心他的弟弟会在爆炸中失去手指或脚趾。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8255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 txBox="1"/>
          <p:nvPr>
            <p:ph type="title"/>
          </p:nvPr>
        </p:nvSpPr>
        <p:spPr>
          <a:xfrm>
            <a:off x="429768" y="411480"/>
            <a:ext cx="11131298" cy="11064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zh-CN" sz="3600"/>
              <a:t>罢工-1（Strike）</a:t>
            </a:r>
            <a:endParaRPr/>
          </a:p>
        </p:txBody>
      </p:sp>
      <p:sp>
        <p:nvSpPr>
          <p:cNvPr id="129" name="Google Shape;129;p4"/>
          <p:cNvSpPr/>
          <p:nvPr/>
        </p:nvSpPr>
        <p:spPr>
          <a:xfrm>
            <a:off x="0" y="58521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一群人站在马车旁&#10;&#10;低可信度描述已自动生成" id="130" name="Google Shape;130;p4"/>
          <p:cNvPicPr preferRelativeResize="0"/>
          <p:nvPr/>
        </p:nvPicPr>
        <p:blipFill rotWithShape="1">
          <a:blip r:embed="rId3">
            <a:alphaModFix/>
          </a:blip>
          <a:srcRect b="-4" l="0" r="1106" t="0"/>
          <a:stretch/>
        </p:blipFill>
        <p:spPr>
          <a:xfrm>
            <a:off x="429767" y="1721922"/>
            <a:ext cx="3419856" cy="4520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4"/>
          <p:cNvPicPr preferRelativeResize="0"/>
          <p:nvPr/>
        </p:nvPicPr>
        <p:blipFill rotWithShape="1">
          <a:blip r:embed="rId4">
            <a:alphaModFix/>
          </a:blip>
          <a:srcRect b="2" l="19801" r="18531" t="0"/>
          <a:stretch/>
        </p:blipFill>
        <p:spPr>
          <a:xfrm>
            <a:off x="4226837" y="1721922"/>
            <a:ext cx="3420596" cy="452056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/>
          <p:nvPr/>
        </p:nvSpPr>
        <p:spPr>
          <a:xfrm>
            <a:off x="8024648" y="1721922"/>
            <a:ext cx="3609143" cy="452056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E1E1E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D8D8D8">
                <a:alpha val="4941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 txBox="1"/>
          <p:nvPr>
            <p:ph idx="1" type="body"/>
          </p:nvPr>
        </p:nvSpPr>
        <p:spPr>
          <a:xfrm>
            <a:off x="8024625" y="899700"/>
            <a:ext cx="3853800" cy="595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0" i="0" lang="zh-CN" sz="2900">
                <a:latin typeface="Arial"/>
                <a:ea typeface="Arial"/>
                <a:cs typeface="Arial"/>
                <a:sym typeface="Arial"/>
              </a:rPr>
              <a:t>中国工人们每天都在轮班工作，每天工作12小时，无</a:t>
            </a:r>
            <a:r>
              <a:rPr b="0" i="0" lang="zh-CN" sz="290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论是酷暑中还严寒</a:t>
            </a:r>
            <a:r>
              <a:rPr b="0" i="0" lang="zh-CN" sz="2900"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2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29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zh-CN" sz="2900"/>
              <a:t>随着冬天的到来，他们的工作环境变得越来越危险。然而，中国工人们发现，其他族裔的工人不仅工作时间较短，工资更高，而且生活条件也更好。</a:t>
            </a:r>
            <a:endParaRPr sz="2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f7f58d4732_0_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1f7f58d4732_0_24"/>
          <p:cNvSpPr txBox="1"/>
          <p:nvPr>
            <p:ph type="title"/>
          </p:nvPr>
        </p:nvSpPr>
        <p:spPr>
          <a:xfrm>
            <a:off x="429775" y="411475"/>
            <a:ext cx="89502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zh-CN" sz="3600"/>
              <a:t>罢工-2（Strike）</a:t>
            </a:r>
            <a:endParaRPr/>
          </a:p>
        </p:txBody>
      </p:sp>
      <p:sp>
        <p:nvSpPr>
          <p:cNvPr id="140" name="Google Shape;140;g1f7f58d4732_0_24"/>
          <p:cNvSpPr/>
          <p:nvPr/>
        </p:nvSpPr>
        <p:spPr>
          <a:xfrm>
            <a:off x="0" y="585216"/>
            <a:ext cx="128100" cy="704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一群人站在马车旁&#10;&#10;低可信度描述已自动生成" id="141" name="Google Shape;141;g1f7f58d4732_0_24"/>
          <p:cNvPicPr preferRelativeResize="0"/>
          <p:nvPr/>
        </p:nvPicPr>
        <p:blipFill rotWithShape="1">
          <a:blip r:embed="rId3">
            <a:alphaModFix/>
          </a:blip>
          <a:srcRect b="0" l="0" r="1106" t="0"/>
          <a:stretch/>
        </p:blipFill>
        <p:spPr>
          <a:xfrm>
            <a:off x="429767" y="1721922"/>
            <a:ext cx="3419857" cy="4520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1f7f58d4732_0_24"/>
          <p:cNvPicPr preferRelativeResize="0"/>
          <p:nvPr/>
        </p:nvPicPr>
        <p:blipFill rotWithShape="1">
          <a:blip r:embed="rId4">
            <a:alphaModFix/>
          </a:blip>
          <a:srcRect b="0" l="19801" r="18531" t="0"/>
          <a:stretch/>
        </p:blipFill>
        <p:spPr>
          <a:xfrm>
            <a:off x="4226837" y="1721922"/>
            <a:ext cx="3420595" cy="452056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1f7f58d4732_0_24"/>
          <p:cNvSpPr/>
          <p:nvPr/>
        </p:nvSpPr>
        <p:spPr>
          <a:xfrm>
            <a:off x="8024648" y="1721922"/>
            <a:ext cx="3609000" cy="4520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E1E1E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D8D8D8">
                <a:alpha val="4941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1f7f58d4732_0_24"/>
          <p:cNvSpPr txBox="1"/>
          <p:nvPr>
            <p:ph idx="1" type="body"/>
          </p:nvPr>
        </p:nvSpPr>
        <p:spPr>
          <a:xfrm>
            <a:off x="7837300" y="249175"/>
            <a:ext cx="4182600" cy="59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37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37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0" i="0" lang="zh-CN" sz="3000">
                <a:latin typeface="Arial"/>
                <a:ea typeface="Arial"/>
                <a:cs typeface="Arial"/>
                <a:sym typeface="Arial"/>
              </a:rPr>
              <a:t>中国工人们开始思考，是不是因为他们的</a:t>
            </a:r>
            <a:r>
              <a:rPr b="0" i="0" lang="zh-CN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外貌和肤色</a:t>
            </a:r>
            <a:r>
              <a:rPr b="0" i="0" lang="zh-CN" sz="3000">
                <a:latin typeface="Arial"/>
                <a:ea typeface="Arial"/>
                <a:cs typeface="Arial"/>
                <a:sym typeface="Arial"/>
              </a:rPr>
              <a:t>而受到了</a:t>
            </a:r>
            <a:r>
              <a:rPr b="0" i="0" lang="zh-CN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不公平</a:t>
            </a:r>
            <a:r>
              <a:rPr b="0" i="0" lang="zh-CN" sz="3000">
                <a:latin typeface="Arial"/>
                <a:ea typeface="Arial"/>
                <a:cs typeface="Arial"/>
                <a:sym typeface="Arial"/>
              </a:rPr>
              <a:t>的对待？</a:t>
            </a:r>
            <a:endParaRPr b="0" i="0" sz="3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3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0" i="0" lang="zh-CN" sz="3000">
                <a:latin typeface="Arial"/>
                <a:ea typeface="Arial"/>
                <a:cs typeface="Arial"/>
                <a:sym typeface="Arial"/>
              </a:rPr>
              <a:t>尽管中国工人们认为自己受到了歧视，但由于他们几乎不会说英语，他们感到很无助。</a:t>
            </a:r>
            <a:endParaRPr b="0" i="0" sz="3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33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f7f58d4732_0_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1f7f58d4732_0_34"/>
          <p:cNvSpPr txBox="1"/>
          <p:nvPr>
            <p:ph type="title"/>
          </p:nvPr>
        </p:nvSpPr>
        <p:spPr>
          <a:xfrm>
            <a:off x="429768" y="411480"/>
            <a:ext cx="111312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zh-CN" sz="3600"/>
              <a:t>罢工-3（Strike）</a:t>
            </a:r>
            <a:endParaRPr/>
          </a:p>
        </p:txBody>
      </p:sp>
      <p:sp>
        <p:nvSpPr>
          <p:cNvPr id="151" name="Google Shape;151;g1f7f58d4732_0_34"/>
          <p:cNvSpPr/>
          <p:nvPr/>
        </p:nvSpPr>
        <p:spPr>
          <a:xfrm>
            <a:off x="0" y="585216"/>
            <a:ext cx="128100" cy="704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一群人站在马车旁&#10;&#10;低可信度描述已自动生成" id="152" name="Google Shape;152;g1f7f58d4732_0_34"/>
          <p:cNvPicPr preferRelativeResize="0"/>
          <p:nvPr/>
        </p:nvPicPr>
        <p:blipFill rotWithShape="1">
          <a:blip r:embed="rId3">
            <a:alphaModFix/>
          </a:blip>
          <a:srcRect b="0" l="0" r="1106" t="0"/>
          <a:stretch/>
        </p:blipFill>
        <p:spPr>
          <a:xfrm>
            <a:off x="429767" y="1721922"/>
            <a:ext cx="3419857" cy="4520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1f7f58d4732_0_34"/>
          <p:cNvPicPr preferRelativeResize="0"/>
          <p:nvPr/>
        </p:nvPicPr>
        <p:blipFill rotWithShape="1">
          <a:blip r:embed="rId4">
            <a:alphaModFix/>
          </a:blip>
          <a:srcRect b="0" l="19801" r="18531" t="0"/>
          <a:stretch/>
        </p:blipFill>
        <p:spPr>
          <a:xfrm>
            <a:off x="4226837" y="1721922"/>
            <a:ext cx="3420595" cy="452056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1f7f58d4732_0_34"/>
          <p:cNvSpPr/>
          <p:nvPr/>
        </p:nvSpPr>
        <p:spPr>
          <a:xfrm>
            <a:off x="8024648" y="1721922"/>
            <a:ext cx="3609000" cy="4520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E1E1E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D8D8D8">
                <a:alpha val="4941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1f7f58d4732_0_34"/>
          <p:cNvSpPr txBox="1"/>
          <p:nvPr>
            <p:ph idx="1" type="body"/>
          </p:nvPr>
        </p:nvSpPr>
        <p:spPr>
          <a:xfrm>
            <a:off x="8140450" y="1721925"/>
            <a:ext cx="3420600" cy="45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0" i="0" lang="zh-CN" sz="2600">
                <a:latin typeface="Arial"/>
                <a:ea typeface="Arial"/>
                <a:cs typeface="Arial"/>
                <a:sym typeface="Arial"/>
              </a:rPr>
              <a:t>在6月的一天，三千名中国工人</a:t>
            </a:r>
            <a:r>
              <a:rPr lang="zh-CN" sz="2600"/>
              <a:t>unite and strike</a:t>
            </a:r>
            <a:r>
              <a:rPr b="0" i="0" lang="zh-CN" sz="2600">
                <a:latin typeface="Arial"/>
                <a:ea typeface="Arial"/>
                <a:cs typeface="Arial"/>
                <a:sym typeface="Arial"/>
              </a:rPr>
              <a:t>。他们用英语一遍又一遍地高喊：</a:t>
            </a:r>
            <a:r>
              <a:rPr lang="zh-CN" sz="2600"/>
              <a:t>同工同酬（</a:t>
            </a:r>
            <a:r>
              <a:rPr b="0" i="0" lang="zh-CN" sz="2600"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zh-CN" sz="2600"/>
              <a:t>same pay same work</a:t>
            </a:r>
            <a:r>
              <a:rPr b="0" i="0" lang="zh-CN" sz="2600">
                <a:latin typeface="Arial"/>
                <a:ea typeface="Arial"/>
                <a:cs typeface="Arial"/>
                <a:sym typeface="Arial"/>
              </a:rPr>
              <a:t>”）, </a:t>
            </a:r>
            <a:r>
              <a:rPr lang="zh-CN" sz="2600"/>
              <a:t>Boss</a:t>
            </a:r>
            <a:r>
              <a:rPr b="0" i="0" lang="zh-CN" sz="2600">
                <a:latin typeface="Arial"/>
                <a:ea typeface="Arial"/>
                <a:cs typeface="Arial"/>
                <a:sym typeface="Arial"/>
              </a:rPr>
              <a:t>非常生气。“我们绝不会</a:t>
            </a:r>
            <a:r>
              <a:rPr lang="zh-CN" sz="2600"/>
              <a:t>同意</a:t>
            </a:r>
            <a:r>
              <a:rPr b="0" i="0" lang="zh-CN" sz="2600">
                <a:latin typeface="Arial"/>
                <a:ea typeface="Arial"/>
                <a:cs typeface="Arial"/>
                <a:sym typeface="Arial"/>
              </a:rPr>
              <a:t>罢工。在你们回到工作岗位之前，没有水和食物。如果你们不合作，我们会把你们都送回中国！”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f7f58d4732_0_4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zh-CN"/>
              <a:t>铁路竣工 </a:t>
            </a:r>
            <a:br>
              <a:rPr b="1" lang="zh-CN"/>
            </a:br>
            <a:r>
              <a:rPr b="1" lang="zh-CN"/>
              <a:t>(The completion of the transcontinental railroad)</a:t>
            </a:r>
            <a:endParaRPr b="1"/>
          </a:p>
        </p:txBody>
      </p:sp>
      <p:sp>
        <p:nvSpPr>
          <p:cNvPr id="161" name="Google Shape;161;g1f7f58d4732_0_45"/>
          <p:cNvSpPr txBox="1"/>
          <p:nvPr>
            <p:ph idx="1" type="body"/>
          </p:nvPr>
        </p:nvSpPr>
        <p:spPr>
          <a:xfrm>
            <a:off x="470907" y="2354543"/>
            <a:ext cx="51621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0" i="0" lang="zh-CN" sz="2900">
                <a:latin typeface="Arial"/>
                <a:ea typeface="Arial"/>
                <a:cs typeface="Arial"/>
                <a:sym typeface="Arial"/>
              </a:rPr>
              <a:t>四年后，</a:t>
            </a:r>
            <a:r>
              <a:rPr lang="zh-CN" sz="2900"/>
              <a:t>铁路建成的那天</a:t>
            </a:r>
            <a:r>
              <a:rPr b="0" i="0" lang="zh-CN" sz="2900">
                <a:latin typeface="Arial"/>
                <a:ea typeface="Arial"/>
                <a:cs typeface="Arial"/>
                <a:sym typeface="Arial"/>
              </a:rPr>
              <a:t>举行了一场盛大的庆祝活动，</a:t>
            </a:r>
            <a:r>
              <a:rPr lang="zh-CN" sz="2900">
                <a:highlight>
                  <a:schemeClr val="lt1"/>
                </a:highlight>
              </a:rPr>
              <a:t>invite</a:t>
            </a:r>
            <a:r>
              <a:rPr b="0" i="0" lang="zh-CN" sz="2900">
                <a:latin typeface="Arial"/>
                <a:ea typeface="Arial"/>
                <a:cs typeface="Arial"/>
                <a:sym typeface="Arial"/>
              </a:rPr>
              <a:t>了铁路经理、城镇居民和其他工人，但中国工人并没有受到邀请。</a:t>
            </a:r>
            <a:endParaRPr sz="2900"/>
          </a:p>
          <a:p>
            <a:pPr indent="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900"/>
          </a:p>
          <a:p>
            <a:pPr indent="-10414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900"/>
          </a:p>
        </p:txBody>
      </p:sp>
      <p:pic>
        <p:nvPicPr>
          <p:cNvPr id="162" name="Google Shape;162;g1f7f58d4732_0_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5943" y="1995488"/>
            <a:ext cx="6181343" cy="4016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zh-CN"/>
              <a:t>铁路竣工 </a:t>
            </a:r>
            <a:br>
              <a:rPr b="1" lang="zh-CN"/>
            </a:br>
            <a:r>
              <a:rPr b="1" lang="zh-CN"/>
              <a:t>(The completion of the transcontinental railroad)</a:t>
            </a:r>
            <a:endParaRPr b="1"/>
          </a:p>
        </p:txBody>
      </p:sp>
      <p:sp>
        <p:nvSpPr>
          <p:cNvPr id="168" name="Google Shape;168;p5"/>
          <p:cNvSpPr txBox="1"/>
          <p:nvPr>
            <p:ph idx="1" type="body"/>
          </p:nvPr>
        </p:nvSpPr>
        <p:spPr>
          <a:xfrm>
            <a:off x="489857" y="1843043"/>
            <a:ext cx="516200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0" i="0" lang="zh-CN">
                <a:latin typeface="Arial"/>
                <a:ea typeface="Arial"/>
                <a:cs typeface="Arial"/>
                <a:sym typeface="Arial"/>
              </a:rPr>
              <a:t>Wong和Shek退到一旁，站在一群记者和摄影师后面，</a:t>
            </a:r>
            <a:r>
              <a:rPr lang="zh-CN"/>
              <a:t>安静地看着</a:t>
            </a:r>
            <a:r>
              <a:rPr b="0" i="0" lang="zh-CN"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0" i="0" lang="zh-CN">
                <a:latin typeface="Arial"/>
                <a:ea typeface="Arial"/>
                <a:cs typeface="Arial"/>
                <a:sym typeface="Arial"/>
              </a:rPr>
              <a:t>“Shek对Wong说： "我们知道，无论如何称呼我们，都是我们的双手帮助建造了这条铁路。”</a:t>
            </a:r>
            <a:endParaRPr/>
          </a:p>
          <a:p>
            <a:pPr indent="-10414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69" name="Google Shape;16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5943" y="1995488"/>
            <a:ext cx="6181343" cy="4016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2024-02-01T19:07:36Z</dcterms:created>
  <dc:creator>Wenyu Guo</dc:creator>
</cp:coreProperties>
</file>